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64" r:id="rId4"/>
    <p:sldId id="265" r:id="rId5"/>
    <p:sldId id="268" r:id="rId6"/>
    <p:sldId id="292" r:id="rId7"/>
    <p:sldId id="266" r:id="rId8"/>
    <p:sldId id="267" r:id="rId9"/>
    <p:sldId id="288" r:id="rId10"/>
    <p:sldId id="270" r:id="rId11"/>
    <p:sldId id="273" r:id="rId12"/>
    <p:sldId id="271" r:id="rId13"/>
    <p:sldId id="272" r:id="rId14"/>
    <p:sldId id="277" r:id="rId15"/>
    <p:sldId id="274" r:id="rId16"/>
    <p:sldId id="275" r:id="rId17"/>
    <p:sldId id="276" r:id="rId18"/>
    <p:sldId id="278" r:id="rId19"/>
    <p:sldId id="279" r:id="rId20"/>
    <p:sldId id="280" r:id="rId21"/>
    <p:sldId id="281" r:id="rId22"/>
    <p:sldId id="282" r:id="rId23"/>
    <p:sldId id="289" r:id="rId24"/>
    <p:sldId id="290" r:id="rId25"/>
    <p:sldId id="291" r:id="rId26"/>
    <p:sldId id="283" r:id="rId27"/>
    <p:sldId id="285" r:id="rId28"/>
    <p:sldId id="293" r:id="rId29"/>
    <p:sldId id="286" r:id="rId30"/>
    <p:sldId id="287" r:id="rId31"/>
    <p:sldId id="284" r:id="rId32"/>
    <p:sldId id="262" r:id="rId33"/>
    <p:sldId id="263" r:id="rId3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ğan IŞILDAK" initials="KI" lastIdx="1" clrIdx="0">
    <p:extLst>
      <p:ext uri="{19B8F6BF-5375-455C-9EA6-DF929625EA0E}">
        <p15:presenceInfo xmlns:p15="http://schemas.microsoft.com/office/powerpoint/2012/main" userId="eb7c1b1a4adecf2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2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8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gif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622B4E-E406-4016-A307-63DDB9A70E98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224B29-F47F-425D-A63E-3D5FE29BA22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24583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804447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Teknik enjeksiyonu gerçekleştirirken disk işleminde farklı bir dizin(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mapped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yaratma işleminde farklı bir dizin(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in_mem_path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malum sahte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path’imiz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kullanıyordu. Eğer biz elimizde bulunan imajda “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in_mem_path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!=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mapped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 olanları çıkarabilirsek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Doppelgänging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tekniği kullanılarak yaratılmış olan dosyayı bulabilir ve ilgili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process’e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erişebiliriz. Kısaca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RAM’de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Doppelgänging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tekniği kullanan bir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var mı yok mu öğrenebiliriz?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28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53684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ldrmodules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çıktısı</a:t>
            </a:r>
          </a:p>
          <a:p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ldrmodules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ile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process’lere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ait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unlinked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DLL’leri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listeleyebiliyorduk. Bu fonksiyonun çıktılarında ise yüklediği dosyalara ait verileri görebiliyoruz.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DLL’in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load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path’i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bellekte mi, adresi gibi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gibi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Burada önemli olan noktalardan bir tanesi ise çıktı içerisinde yüklemiş olduğu modülün bellekte bulunan dizini(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in_mem_path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ve sistemde dosya olarak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edildiği yerin dizini(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mapped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bulunmakta.</a:t>
            </a: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29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31700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 şartlarda “services.exe”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child’i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olarak başlatan “svchost.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”‘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lerden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bir tanesinin “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evil.exeollowi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 altında çalıştığını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farkediyoruz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17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37870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evil.exeollowi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 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process’ine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ait bilgileri sorgulayalım. 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18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908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Ardından kendisi ile bağlantılı olan “svchost.exe:884”‘e bakıyoruz.</a:t>
            </a:r>
            <a:b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Bilgicik : Vakalarda kalabalığı azaltmak ve bu teknikle alakalı şüphelileri ortaya çıkarmak için elinizde bulunan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legit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process’lere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ait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GUID’leri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ilgili işletim sisteminde bulunan asıl dosyaların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GUID’leri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ile karşılaştırarak işleri kolaylaştırabilirsiniz.</a:t>
            </a: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19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72644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Hedefimize ait modüllerin listesi.</a:t>
            </a:r>
            <a:b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Process’in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kullanmış olduğu kütüphaneler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map’lenmiş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halde ve çıktıdan da bunu anlıyoruz ancak tuhaf olan durum ise “svchost.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”‘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nin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dosya yolunun burada bulunmaması.  Devam edelim kurcalamaya.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20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22922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dlllist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ile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process’imize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baktığımızda işler biraz daha şekillenmeye başladı.</a:t>
            </a:r>
            <a:b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“svchost.exe” 0xa60000‘da var, oradan yürütülüyor.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BaseAdress’ler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 o gülüşü attırıyor. Bu kısımda farklı giden bir şeyler olduğunu biliyorduk ve temel olan noktaya geldik.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21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43088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Process’e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ait VAD(Virtual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Address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Descriptor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)’a yığın çıktısına bakıyoruz.</a:t>
            </a:r>
          </a:p>
          <a:p>
            <a:r>
              <a:rPr lang="tr-TR" dirty="0"/>
              <a:t>VAD, Windows </a:t>
            </a:r>
            <a:r>
              <a:rPr lang="tr-TR" dirty="0" err="1"/>
              <a:t>kernel'ı</a:t>
            </a:r>
            <a:r>
              <a:rPr lang="tr-TR" dirty="0"/>
              <a:t> tarafından </a:t>
            </a:r>
            <a:r>
              <a:rPr lang="tr-TR" dirty="0" err="1"/>
              <a:t>process'lere</a:t>
            </a:r>
            <a:r>
              <a:rPr lang="tr-TR" dirty="0"/>
              <a:t> ait bellek yönetimi için kullanılan bir yapı.</a:t>
            </a:r>
          </a:p>
          <a:p>
            <a:endParaRPr lang="tr-TR" dirty="0"/>
          </a:p>
          <a:p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Burada baştan beri takip ettiğimiz tuhaflıklar(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injection’lar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silsilesinin çıktısını görüyoruz. Genellikle Windows içerisinde normal şartlarda çalışan bir uygulama, bellekte yer edinirken, kendisinin ve fonksiyon çağıracağı kütüphanelerin sistemde bulunan dosya yollarını da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ederek “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Mapped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halde ve “EXECUTE_WRITECOPY” izniyle tutmakta. Bellek içerisinde bulunan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process’lerin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herbirine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erişimi olduğun için bir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başka bir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process’e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ait bellek alanında manipülasyon gerçekleştirebilir. Böyle bir işlem yani belleğe yazma işlemi gerçekleşmişse eğer ilgili bölümün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perm.’i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“EXECUTE_READWRITE” olarak belirlenmektedir.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22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22688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24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32156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İmajın hakkı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pslisttir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diyerek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rekall’dan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komutumuzu yolluyoruz.</a:t>
            </a:r>
          </a:p>
          <a:p>
            <a:endParaRPr lang="tr-T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bellekte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injection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tekniği tarafından kendisine atanmış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path’i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kullanıyor.(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in_mem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Teknik fonksiyonlarını gerçekleştirirken kullanacağı sahte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için bulunduğu dizinde sahte 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path’e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dahil olan dosya adını kullanarak bir dosya oluşturmakta.(</a:t>
            </a:r>
            <a:r>
              <a:rPr lang="tr-T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mapped</a:t>
            </a:r>
            <a:r>
              <a:rPr lang="tr-T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24B29-F47F-425D-A63E-3D5FE29BA22E}" type="slidenum">
              <a:rPr lang="tr-TR" smtClean="0"/>
              <a:t>27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354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5C93EA6-0E22-4705-BCC7-785970E13F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62CA0E60-AD4D-4994-8C65-C694122CC1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CD0893C-D1C1-4D25-A1B6-53C4B20D4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4653752-9ED8-4294-8CA0-93166CD31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5BF347D-539F-4D98-8BF2-190130B85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95275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A7B4925-0995-49A7-9025-38FC735CB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3AB07F2D-8918-4C6B-9F0C-5365ED742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5294285-1367-4D1B-838C-F248A3C1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59C432F-2BBF-4C06-87F6-4103799A8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234B5CA-6A00-4C63-B55A-D7CE318AE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97960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CE6CCE60-F9D0-44E3-89B1-68FDDFC023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82C0BE4-A1DF-4BAC-8841-7569AEE2B0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CC69748-E42A-4F74-A20A-F31BB88A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803C993-A7CF-48C8-91B1-55A7200ED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CB4AC84-92B3-4578-B371-50C904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91884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478CBE7-4827-4B62-B5EA-174EBD7B5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626ABDA-67C5-45BE-90DE-C6526F65E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4BC453B-124B-480C-9CDF-4C05DF16E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759BC61-4B0C-4CC9-8968-6D39878E6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C14F6AB-6849-4BF9-A10B-14CDD4333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74546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AED78BA-3390-4316-86E9-E043DBF60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17378F1-3948-440B-BD6D-15EAC6E95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7B8B93B-6FFA-4D84-B36E-C342D4EAA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D910148-6AF9-46D7-A5F7-0BD1BB0DA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76B7624-7EC3-407B-A333-CC2A65700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10113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A260D85-6395-44DE-A0FE-937363BD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66A66B4-8282-4D7A-8CEC-FE9DA5FB54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7AF156B2-486C-4214-8F3A-D9F23DCA78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6E16BE7-38C8-4270-BD35-F631D6E54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4D4531BE-05FE-4F06-833D-DB5C608BB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A45A138-2425-4F68-8D4D-A518EAFC5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17115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591C1E1-ED42-44A4-8CC2-4644F808E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D522D8B-A917-4A88-B5D3-DD5CF06E7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B89615B-F8C6-4E09-8CB0-074565D9D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8D1A7C82-B35C-482E-9487-4BD154FEA5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E0C8B684-F954-4A50-8E5F-27809F79A4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4B429A7-8937-4BD7-8C9A-FFD9F7C89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A98080CE-2B47-4661-8E6A-D7BBA5A98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ACC6D224-CEEB-4653-9E0C-15CF79461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20806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C0A2449-EDB3-4472-B207-5D15A8F9C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A2358D9D-5939-494D-894E-0759945C5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041F4BEA-6528-4F66-904A-A9D7E66F4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DAB42F6C-D422-44AF-85E6-87F2A86AC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09075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93401B4B-5812-4652-A51D-50024D263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270314E3-8BA4-40BC-9568-EF9CAEC3A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25C29E9-305F-4A32-9C24-85EAD8C69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12676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824559E-A994-4556-9896-BCD267A00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7597B8C-B3BD-4F28-AFC9-C11411EC9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F6CC75E-6C6B-414E-A2B3-790D9364A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B65FF089-3BB5-432F-B26A-0B1D94D3D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E807FC1-739E-4C09-8E02-78B1383C4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FC5838C-DE56-438D-B4A2-262C416A3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4065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FB20EAD-8B73-4A1B-B74E-B88E57645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36463BA9-46C7-4CEB-B9AF-C1BDCC5418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E2345881-F71B-4F1F-B331-ABF1C78F4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4016B866-27E7-410F-B65F-1D5A1B81B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DC13C43B-8249-4452-A41B-03AE26A14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C49BF1B-0778-4294-ACFD-D8883CCCA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88976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40000" sy="40000" flip="xy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C853B5D6-3516-4652-BA77-D1FBBF116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50571D4-04F8-42B3-9068-1CF3BB024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8D2880D-6B8B-493C-B7D7-9A2E05921D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2F502-C9C5-4617-8C68-23D1E732041A}" type="datetimeFigureOut">
              <a:rPr lang="tr-TR" smtClean="0"/>
              <a:t>10.11.2019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9EA14F1-05B7-4372-973C-FD2850EB0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A7AEEAA-9D17-4CFF-A4AB-7BFD5551F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6F237-9666-4048-8F0C-EC28F7D75B3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57466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zeroo.org/index.php?q=aHR0cHM6Ly9lbi53aWtpcGVkaWEub3JnL3dpa2kvVmlydHVhbF9tYWNoaW5l" TargetMode="External"/><Relationship Id="rId2" Type="http://schemas.openxmlformats.org/officeDocument/2006/relationships/hyperlink" Target="https://www.wikizeroo.org/index.php?q=aHR0cHM6Ly9lbi53aWtpcGVkaWEub3JnL3dpa2kvUnVuX3RpbWVfKHByb2dyYW1fbGlmZWN5Y2xlX3BoYXNlKQ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3CDAE3B-3EC1-49B9-8ADD-DFD8908BD7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err="1"/>
              <a:t>Deep</a:t>
            </a:r>
            <a:r>
              <a:rPr lang="tr-TR" dirty="0"/>
              <a:t> </a:t>
            </a:r>
            <a:r>
              <a:rPr lang="tr-TR" dirty="0" err="1"/>
              <a:t>Dive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Injection</a:t>
            </a:r>
            <a:endParaRPr lang="tr-TR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E277EE84-570C-472D-B564-E21C576BE3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77844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790A6B1-82A7-4752-BFEE-6A844183C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Live Memory </a:t>
            </a:r>
            <a:r>
              <a:rPr lang="tr-TR" dirty="0" err="1"/>
              <a:t>Forensics</a:t>
            </a:r>
            <a:r>
              <a:rPr lang="tr-TR" dirty="0"/>
              <a:t>?</a:t>
            </a:r>
          </a:p>
        </p:txBody>
      </p:sp>
      <p:pic>
        <p:nvPicPr>
          <p:cNvPr id="3" name="İçerik Yer Tutucusu 2">
            <a:extLst>
              <a:ext uri="{FF2B5EF4-FFF2-40B4-BE49-F238E27FC236}">
                <a16:creationId xmlns:a16="http://schemas.microsoft.com/office/drawing/2014/main" id="{9FAF1CFD-4249-4636-A2CC-2E795A2FE9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7612" y="2110860"/>
            <a:ext cx="7936775" cy="472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331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CFF4DDB-5C87-4F28-B39A-E140194AE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Neye ihtiyacımız var?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C2039FC-2893-445A-9E1C-52E076E47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VirtualMachine</a:t>
            </a:r>
            <a:r>
              <a:rPr lang="tr-TR" dirty="0"/>
              <a:t> -&gt; Memory</a:t>
            </a:r>
            <a:br>
              <a:rPr lang="tr-TR" dirty="0"/>
            </a:br>
            <a:r>
              <a:rPr lang="tr-TR" dirty="0"/>
              <a:t>                       |</a:t>
            </a:r>
            <a:br>
              <a:rPr lang="tr-TR" dirty="0"/>
            </a:br>
            <a:r>
              <a:rPr lang="tr-TR" dirty="0"/>
              <a:t>    </a:t>
            </a:r>
            <a:r>
              <a:rPr lang="tr-TR" dirty="0" err="1"/>
              <a:t>Rekall</a:t>
            </a:r>
            <a:r>
              <a:rPr lang="tr-TR" dirty="0"/>
              <a:t>/</a:t>
            </a:r>
            <a:r>
              <a:rPr lang="tr-TR" dirty="0" err="1"/>
              <a:t>Volatility</a:t>
            </a:r>
            <a:r>
              <a:rPr lang="tr-TR" dirty="0"/>
              <a:t>&lt;--</a:t>
            </a:r>
          </a:p>
          <a:p>
            <a:endParaRPr lang="tr-TR" dirty="0"/>
          </a:p>
        </p:txBody>
      </p:sp>
      <p:pic>
        <p:nvPicPr>
          <p:cNvPr id="4" name="Picture 2" descr="recipe vector ile ilgili görsel sonucu">
            <a:extLst>
              <a:ext uri="{FF2B5EF4-FFF2-40B4-BE49-F238E27FC236}">
                <a16:creationId xmlns:a16="http://schemas.microsoft.com/office/drawing/2014/main" id="{A925C08F-C8DB-4EE8-AA07-F89BF5D99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7153" y="1602296"/>
            <a:ext cx="4729346" cy="4039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ikdörtgen 5">
            <a:extLst>
              <a:ext uri="{FF2B5EF4-FFF2-40B4-BE49-F238E27FC236}">
                <a16:creationId xmlns:a16="http://schemas.microsoft.com/office/drawing/2014/main" id="{2C23B5EA-DBD5-42BF-9407-2CB7AA02C93F}"/>
              </a:ext>
            </a:extLst>
          </p:cNvPr>
          <p:cNvSpPr/>
          <p:nvPr/>
        </p:nvSpPr>
        <p:spPr>
          <a:xfrm>
            <a:off x="5693968" y="2254434"/>
            <a:ext cx="502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/>
              <a:t>🧙</a:t>
            </a:r>
          </a:p>
        </p:txBody>
      </p:sp>
    </p:spTree>
    <p:extLst>
      <p:ext uri="{BB962C8B-B14F-4D97-AF65-F5344CB8AC3E}">
        <p14:creationId xmlns:p14="http://schemas.microsoft.com/office/powerpoint/2010/main" val="1754083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3D27DAE-738C-42B2-92F0-3BA067DCB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VMI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0F5EECC-B91B-4DA8-8B6D-7BD94971A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latin typeface="Consolas" panose="020B0609020204030204" pitchFamily="49" charset="0"/>
              </a:rPr>
              <a:t>In computing, virtual machine introspection (VMI) is a technique "for monitoring the </a:t>
            </a:r>
            <a:r>
              <a:rPr lang="en-US" sz="2000" dirty="0">
                <a:latin typeface="Consolas" panose="020B0609020204030204" pitchFamily="49" charset="0"/>
                <a:hlinkClick r:id="rId2" tooltip="Run time (program lifecycle phase)"/>
              </a:rPr>
              <a:t>runtime</a:t>
            </a:r>
            <a:r>
              <a:rPr lang="en-US" sz="2000" dirty="0">
                <a:latin typeface="Consolas" panose="020B0609020204030204" pitchFamily="49" charset="0"/>
              </a:rPr>
              <a:t> state of a system-level </a:t>
            </a:r>
            <a:r>
              <a:rPr lang="en-US" sz="2000" dirty="0">
                <a:latin typeface="Consolas" panose="020B0609020204030204" pitchFamily="49" charset="0"/>
                <a:hlinkClick r:id="rId3" tooltip="Virtual machine"/>
              </a:rPr>
              <a:t>virtual machine</a:t>
            </a:r>
            <a:r>
              <a:rPr lang="en-US" sz="2000" dirty="0">
                <a:latin typeface="Consolas" panose="020B0609020204030204" pitchFamily="49" charset="0"/>
              </a:rPr>
              <a:t> (VM)", which is helpful for debugging or forensic analysis.</a:t>
            </a:r>
            <a:r>
              <a:rPr lang="tr-TR" sz="1100" dirty="0">
                <a:latin typeface="Consolas" panose="020B0609020204030204" pitchFamily="49" charset="0"/>
              </a:rPr>
              <a:t>(</a:t>
            </a:r>
            <a:r>
              <a:rPr lang="tr-TR" sz="1100" dirty="0" err="1">
                <a:latin typeface="Consolas" panose="020B0609020204030204" pitchFamily="49" charset="0"/>
              </a:rPr>
              <a:t>Wikipedia</a:t>
            </a:r>
            <a:r>
              <a:rPr lang="tr-TR" sz="1100" dirty="0">
                <a:latin typeface="Consolas" panose="020B0609020204030204" pitchFamily="49" charset="0"/>
              </a:rPr>
              <a:t>)</a:t>
            </a:r>
          </a:p>
          <a:p>
            <a:endParaRPr lang="tr-TR" sz="1100" dirty="0">
              <a:latin typeface="Consolas" panose="020B0609020204030204" pitchFamily="49" charset="0"/>
            </a:endParaRPr>
          </a:p>
          <a:p>
            <a:endParaRPr lang="tr-TR" sz="1100" dirty="0"/>
          </a:p>
        </p:txBody>
      </p:sp>
    </p:spTree>
    <p:extLst>
      <p:ext uri="{BB962C8B-B14F-4D97-AF65-F5344CB8AC3E}">
        <p14:creationId xmlns:p14="http://schemas.microsoft.com/office/powerpoint/2010/main" val="28522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13E5154-57BF-4A41-A45A-56CBAC95A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5E9C84D-AFB2-4F6B-9E33-AA80E3C02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IceBox</a:t>
            </a:r>
            <a:r>
              <a:rPr lang="tr-TR" dirty="0"/>
              <a:t>(aka </a:t>
            </a:r>
            <a:r>
              <a:rPr lang="tr-TR" dirty="0" err="1"/>
              <a:t>WinBagility</a:t>
            </a:r>
            <a:r>
              <a:rPr lang="tr-TR" dirty="0"/>
              <a:t>)</a:t>
            </a:r>
          </a:p>
          <a:p>
            <a:r>
              <a:rPr lang="tr-TR" dirty="0" err="1">
                <a:solidFill>
                  <a:schemeClr val="accent6"/>
                </a:solidFill>
              </a:rPr>
              <a:t>LibVMI</a:t>
            </a:r>
            <a:endParaRPr lang="tr-TR" dirty="0">
              <a:solidFill>
                <a:schemeClr val="accent6"/>
              </a:solidFill>
            </a:endParaRPr>
          </a:p>
          <a:p>
            <a:r>
              <a:rPr lang="tr-TR" dirty="0" err="1"/>
              <a:t>Nitro</a:t>
            </a:r>
            <a:endParaRPr lang="tr-TR" dirty="0"/>
          </a:p>
          <a:p>
            <a:r>
              <a:rPr lang="tr-TR" dirty="0" err="1"/>
              <a:t>Libbdvmi</a:t>
            </a:r>
            <a:br>
              <a:rPr lang="tr-TR" dirty="0"/>
            </a:br>
            <a:r>
              <a:rPr lang="tr-TR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674164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89F616B-9D06-4BEE-976B-2B88A9882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Fire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8EF7B97-5F7D-4809-8C7D-69E38DB99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8A184513-81DF-4632-9DFB-D5990D2F4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5501" y="1825625"/>
            <a:ext cx="12267501" cy="529949"/>
          </a:xfrm>
          <a:prstGeom prst="rect">
            <a:avLst/>
          </a:prstGeom>
        </p:spPr>
      </p:pic>
      <p:cxnSp>
        <p:nvCxnSpPr>
          <p:cNvPr id="6" name="Düz Bağlayıcı 5">
            <a:extLst>
              <a:ext uri="{FF2B5EF4-FFF2-40B4-BE49-F238E27FC236}">
                <a16:creationId xmlns:a16="http://schemas.microsoft.com/office/drawing/2014/main" id="{BF83110E-F6A2-4B8F-A770-D071877BB9C6}"/>
              </a:ext>
            </a:extLst>
          </p:cNvPr>
          <p:cNvCxnSpPr>
            <a:cxnSpLocks/>
          </p:cNvCxnSpPr>
          <p:nvPr/>
        </p:nvCxnSpPr>
        <p:spPr>
          <a:xfrm>
            <a:off x="1038540" y="2069217"/>
            <a:ext cx="2240369" cy="0"/>
          </a:xfrm>
          <a:prstGeom prst="line">
            <a:avLst/>
          </a:prstGeom>
          <a:ln w="27305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Düz Bağlayıcı 9">
            <a:extLst>
              <a:ext uri="{FF2B5EF4-FFF2-40B4-BE49-F238E27FC236}">
                <a16:creationId xmlns:a16="http://schemas.microsoft.com/office/drawing/2014/main" id="{DD836623-56AB-437A-9ACE-EF677F350C41}"/>
              </a:ext>
            </a:extLst>
          </p:cNvPr>
          <p:cNvCxnSpPr>
            <a:cxnSpLocks/>
          </p:cNvCxnSpPr>
          <p:nvPr/>
        </p:nvCxnSpPr>
        <p:spPr>
          <a:xfrm flipV="1">
            <a:off x="4645891" y="2022855"/>
            <a:ext cx="1450109" cy="92724"/>
          </a:xfrm>
          <a:prstGeom prst="line">
            <a:avLst/>
          </a:prstGeom>
          <a:ln w="27305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Resim 12">
            <a:extLst>
              <a:ext uri="{FF2B5EF4-FFF2-40B4-BE49-F238E27FC236}">
                <a16:creationId xmlns:a16="http://schemas.microsoft.com/office/drawing/2014/main" id="{F25B8AC4-B425-4990-891A-99C86F539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12809"/>
            <a:ext cx="12192000" cy="451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6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59C1842-8F6E-47D1-80A8-27B904576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Start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Hunting</a:t>
            </a:r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57BB6790-3766-4435-BBC4-BD5D41F64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977" y="1677896"/>
            <a:ext cx="5126045" cy="51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925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62E25AC-A398-4E7E-8A13-A497B1541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tr-TR" dirty="0" err="1"/>
              <a:t>Process</a:t>
            </a:r>
            <a:r>
              <a:rPr lang="tr-TR" dirty="0"/>
              <a:t> </a:t>
            </a:r>
            <a:r>
              <a:rPr lang="tr-TR" dirty="0" err="1"/>
              <a:t>Hollowing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46878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9F02DC6-9619-4C40-B6F1-16B3CD56A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2050" name="Picture 2" descr="pslist1">
            <a:extLst>
              <a:ext uri="{FF2B5EF4-FFF2-40B4-BE49-F238E27FC236}">
                <a16:creationId xmlns:a16="http://schemas.microsoft.com/office/drawing/2014/main" id="{E44EC890-435A-4ED8-B929-DACFCD5F9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14"/>
            <a:ext cx="12192000" cy="685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0138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EB21F2F-B927-4851-9918-CA16A7C8D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4E120B0-BA41-4DD4-BBEB-37DF600D8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3074" name="Picture 2" descr="hol1">
            <a:extLst>
              <a:ext uri="{FF2B5EF4-FFF2-40B4-BE49-F238E27FC236}">
                <a16:creationId xmlns:a16="http://schemas.microsoft.com/office/drawing/2014/main" id="{80670A15-09FA-4142-BFEC-16A664215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345"/>
            <a:ext cx="12192001" cy="6855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957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F9AFA83-01EC-4D27-9E7A-04F07EB16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E5AB727-080F-4B5E-9B6E-920ECF4A3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098" name="Picture 2" descr="peinfosvchost">
            <a:extLst>
              <a:ext uri="{FF2B5EF4-FFF2-40B4-BE49-F238E27FC236}">
                <a16:creationId xmlns:a16="http://schemas.microsoft.com/office/drawing/2014/main" id="{38DFC940-F85B-40F2-BFFE-200155F6D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71237"/>
            <a:ext cx="12192000" cy="3986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126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DC32307-58DE-406C-9A09-7273A361C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./</a:t>
            </a:r>
            <a:r>
              <a:rPr lang="tr-TR" dirty="0" err="1"/>
              <a:t>whoami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9A9408A-C488-4344-AAE6-CCFFAC0BF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000" dirty="0">
                <a:latin typeface="Consolas" panose="020B0609020204030204" pitchFamily="49" charset="0"/>
              </a:rPr>
              <a:t>20</a:t>
            </a:r>
          </a:p>
          <a:p>
            <a:r>
              <a:rPr lang="tr-TR" sz="2000" dirty="0">
                <a:latin typeface="Consolas" panose="020B0609020204030204" pitchFamily="49" charset="0"/>
              </a:rPr>
              <a:t>@</a:t>
            </a:r>
            <a:r>
              <a:rPr lang="tr-TR" sz="2000" dirty="0" err="1">
                <a:latin typeface="Consolas" panose="020B0609020204030204" pitchFamily="49" charset="0"/>
              </a:rPr>
              <a:t>kaganisildak</a:t>
            </a:r>
            <a:endParaRPr lang="tr-TR" sz="2000" dirty="0">
              <a:latin typeface="Consolas" panose="020B0609020204030204" pitchFamily="49" charset="0"/>
            </a:endParaRPr>
          </a:p>
          <a:p>
            <a:r>
              <a:rPr lang="tr-TR" sz="2000" dirty="0">
                <a:latin typeface="Consolas" panose="020B0609020204030204" pitchFamily="49" charset="0"/>
              </a:rPr>
              <a:t>kaganisildak.com</a:t>
            </a:r>
          </a:p>
          <a:p>
            <a:r>
              <a:rPr lang="tr-TR" sz="2000" dirty="0" err="1">
                <a:latin typeface="Consolas" panose="020B0609020204030204" pitchFamily="49" charset="0"/>
              </a:rPr>
              <a:t>malware.ninja</a:t>
            </a:r>
            <a:endParaRPr lang="tr-TR" sz="2000" dirty="0">
              <a:latin typeface="Consolas" panose="020B0609020204030204" pitchFamily="49" charset="0"/>
            </a:endParaRPr>
          </a:p>
          <a:p>
            <a:endParaRPr lang="tr-TR" dirty="0">
              <a:latin typeface="Consolas" panose="020B0609020204030204" pitchFamily="49" charset="0"/>
            </a:endParaRPr>
          </a:p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6A3336DD-C352-44DE-A260-F35582159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0901" y="500063"/>
            <a:ext cx="4611708" cy="506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2754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AD26CF4-FD47-40E4-8CB3-B9D0E668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5EF5421-6E14-4655-85F8-034360B45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122" name="Picture 2" descr="modules">
            <a:extLst>
              <a:ext uri="{FF2B5EF4-FFF2-40B4-BE49-F238E27FC236}">
                <a16:creationId xmlns:a16="http://schemas.microsoft.com/office/drawing/2014/main" id="{58CF5841-C131-4720-8C2A-69BC2426D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534" y="13238"/>
            <a:ext cx="9908931" cy="6831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033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FE899C3-B130-486A-9227-B1A70C851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4CA67E7-5E30-41AA-B9B2-542F20F7D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6146" name="Picture 2" descr="dlllist">
            <a:extLst>
              <a:ext uri="{FF2B5EF4-FFF2-40B4-BE49-F238E27FC236}">
                <a16:creationId xmlns:a16="http://schemas.microsoft.com/office/drawing/2014/main" id="{6EDB8241-B8F0-4FF3-9962-D4C9ACFBC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721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142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7CCAD51-A951-4086-A2DF-12891311E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0CA5F69-08B8-4DB4-BE03-D4840CFE6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7170" name="Picture 2" descr="vad">
            <a:extLst>
              <a:ext uri="{FF2B5EF4-FFF2-40B4-BE49-F238E27FC236}">
                <a16:creationId xmlns:a16="http://schemas.microsoft.com/office/drawing/2014/main" id="{3DCE67EF-F5F0-404D-9344-DAE4E05C7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7913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79678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24CFFCF-4820-4B94-9404-539F9B3AE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tr-TR" dirty="0" err="1"/>
              <a:t>Reflective</a:t>
            </a:r>
            <a:r>
              <a:rPr lang="tr-TR" dirty="0"/>
              <a:t> DLL </a:t>
            </a:r>
            <a:r>
              <a:rPr lang="tr-TR" dirty="0" err="1"/>
              <a:t>Injection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77718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E6C7566-1BC9-4F20-BC5C-97AE6D63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84E701B5-8666-47B0-8E2A-184BE6B671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8750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603DFC5-CEF4-491E-8713-B12BF7AA4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B8D8047-2A5F-4426-977D-BB3F8A64A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00BB6908-7DB6-4E2C-B1C3-B46D6703B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772" y="92319"/>
            <a:ext cx="10384456" cy="667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795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AE4B3A9-15AE-47A1-94BA-E10DDDBC0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tr-TR" dirty="0" err="1"/>
              <a:t>Process</a:t>
            </a:r>
            <a:r>
              <a:rPr lang="tr-TR" dirty="0"/>
              <a:t> </a:t>
            </a:r>
            <a:r>
              <a:rPr lang="tr-TR" dirty="0" err="1"/>
              <a:t>Doppelganging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577439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E8F7B88-EA29-4C6C-B393-ED8712AE3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CD0BEEF-B729-496F-88EF-0E85087C7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8194" name="Picture 2" descr="rekallps">
            <a:extLst>
              <a:ext uri="{FF2B5EF4-FFF2-40B4-BE49-F238E27FC236}">
                <a16:creationId xmlns:a16="http://schemas.microsoft.com/office/drawing/2014/main" id="{C3C35271-652F-46BD-8E59-5CB0D3A26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44379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15B89D9-392D-42B3-A17B-8EE6E682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E7E050D-2A44-4BC0-9451-D101254F3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12290" name="Picture 2" descr="procdopp">
            <a:extLst>
              <a:ext uri="{FF2B5EF4-FFF2-40B4-BE49-F238E27FC236}">
                <a16:creationId xmlns:a16="http://schemas.microsoft.com/office/drawing/2014/main" id="{DDB8B58C-25B1-47D8-A568-FB042A3C9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29550" cy="459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doppmon">
            <a:extLst>
              <a:ext uri="{FF2B5EF4-FFF2-40B4-BE49-F238E27FC236}">
                <a16:creationId xmlns:a16="http://schemas.microsoft.com/office/drawing/2014/main" id="{F9F4F1AA-B489-429C-B8D4-22F00E0F3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795" y="3886200"/>
            <a:ext cx="9761387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8573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A1D9F64-14EA-4A9F-A271-FF4EF0EF2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9218" name="Picture 2" descr="mem2">
            <a:extLst>
              <a:ext uri="{FF2B5EF4-FFF2-40B4-BE49-F238E27FC236}">
                <a16:creationId xmlns:a16="http://schemas.microsoft.com/office/drawing/2014/main" id="{E035372E-6FC2-4A39-BA1B-0C8CB94B2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3" y="1375996"/>
            <a:ext cx="12076494" cy="4106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22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917158A-4DB3-499A-837E-D45DCA88C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Ne anlatacak bu?</a:t>
            </a:r>
          </a:p>
        </p:txBody>
      </p:sp>
      <p:pic>
        <p:nvPicPr>
          <p:cNvPr id="1026" name="Picture 2" descr="enjektör ile ilgili görsel sonucu">
            <a:extLst>
              <a:ext uri="{FF2B5EF4-FFF2-40B4-BE49-F238E27FC236}">
                <a16:creationId xmlns:a16="http://schemas.microsoft.com/office/drawing/2014/main" id="{461641B9-D179-4A7D-AC9C-97CE3CE607F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5285" y="1488285"/>
            <a:ext cx="3881430" cy="388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00214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98FB789-BC93-4A47-B47E-D4218E50D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B5BFC3F-F0D8-4364-9BD7-D1251900C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10242" name="Picture 2" descr="carbon">
            <a:extLst>
              <a:ext uri="{FF2B5EF4-FFF2-40B4-BE49-F238E27FC236}">
                <a16:creationId xmlns:a16="http://schemas.microsoft.com/office/drawing/2014/main" id="{F2A5AEAD-0695-4C2A-833A-0BF1C9462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57150"/>
            <a:ext cx="8572500" cy="674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3343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doppsearcher">
            <a:extLst>
              <a:ext uri="{FF2B5EF4-FFF2-40B4-BE49-F238E27FC236}">
                <a16:creationId xmlns:a16="http://schemas.microsoft.com/office/drawing/2014/main" id="{D31F7E87-0FA1-4314-BEC1-BE598E427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314700"/>
            <a:ext cx="12199349" cy="650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4378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E64B345-3513-4F95-B3D1-C9C6D6BF1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b="1" dirty="0"/>
              <a:t>SORULAR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B032778-A65E-47AA-845D-A9034068C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İçerik Yer Tutucusu 8">
            <a:extLst>
              <a:ext uri="{FF2B5EF4-FFF2-40B4-BE49-F238E27FC236}">
                <a16:creationId xmlns:a16="http://schemas.microsoft.com/office/drawing/2014/main" id="{5A73F0DF-239B-45F1-94DD-146003638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761" y="1935921"/>
            <a:ext cx="3383827" cy="338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2983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C28C441-9857-44B6-AD4E-0D3186007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0EC3FF0-B905-4A50-AFEF-C27D71823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026" name="Picture 2" descr="thanks meme ile ilgili gÃ¶rsel sonucu">
            <a:extLst>
              <a:ext uri="{FF2B5EF4-FFF2-40B4-BE49-F238E27FC236}">
                <a16:creationId xmlns:a16="http://schemas.microsoft.com/office/drawing/2014/main" id="{223C8598-C77F-4E9B-8DEA-6FC006B7B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327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E3B821E-E9ED-4312-99E0-EA05A3ED6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Enjeksiyon Teknikleri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6262DDF-7FE4-4650-A606-FF47312DD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5330" cy="4351338"/>
          </a:xfrm>
        </p:spPr>
        <p:txBody>
          <a:bodyPr>
            <a:normAutofit/>
          </a:bodyPr>
          <a:lstStyle/>
          <a:p>
            <a:r>
              <a:rPr lang="tr-TR" dirty="0" err="1">
                <a:solidFill>
                  <a:schemeClr val="accent6"/>
                </a:solidFill>
              </a:rPr>
              <a:t>Reflective</a:t>
            </a:r>
            <a:r>
              <a:rPr lang="tr-TR" dirty="0">
                <a:solidFill>
                  <a:schemeClr val="accent6"/>
                </a:solidFill>
              </a:rPr>
              <a:t> DLL </a:t>
            </a:r>
            <a:r>
              <a:rPr lang="tr-TR" dirty="0" err="1">
                <a:solidFill>
                  <a:schemeClr val="accent6"/>
                </a:solidFill>
              </a:rPr>
              <a:t>Injection</a:t>
            </a:r>
            <a:endParaRPr lang="tr-TR" dirty="0">
              <a:solidFill>
                <a:schemeClr val="accent6"/>
              </a:solidFill>
            </a:endParaRPr>
          </a:p>
          <a:p>
            <a:r>
              <a:rPr lang="tr-TR" dirty="0" err="1">
                <a:solidFill>
                  <a:schemeClr val="accent6"/>
                </a:solidFill>
              </a:rPr>
              <a:t>Process</a:t>
            </a:r>
            <a:r>
              <a:rPr lang="tr-TR" dirty="0">
                <a:solidFill>
                  <a:schemeClr val="accent6"/>
                </a:solidFill>
              </a:rPr>
              <a:t> </a:t>
            </a:r>
            <a:r>
              <a:rPr lang="tr-TR" dirty="0" err="1">
                <a:solidFill>
                  <a:schemeClr val="accent6"/>
                </a:solidFill>
              </a:rPr>
              <a:t>Hollowing</a:t>
            </a:r>
            <a:endParaRPr lang="tr-TR" dirty="0">
              <a:solidFill>
                <a:schemeClr val="accent6"/>
              </a:solidFill>
            </a:endParaRPr>
          </a:p>
          <a:p>
            <a:r>
              <a:rPr lang="tr-TR" dirty="0" err="1">
                <a:solidFill>
                  <a:schemeClr val="accent6"/>
                </a:solidFill>
              </a:rPr>
              <a:t>Process</a:t>
            </a:r>
            <a:r>
              <a:rPr lang="tr-TR" dirty="0">
                <a:solidFill>
                  <a:schemeClr val="accent6"/>
                </a:solidFill>
              </a:rPr>
              <a:t> </a:t>
            </a:r>
            <a:r>
              <a:rPr lang="tr-TR" dirty="0" err="1">
                <a:solidFill>
                  <a:schemeClr val="accent6"/>
                </a:solidFill>
              </a:rPr>
              <a:t>Doppelgänging</a:t>
            </a:r>
            <a:endParaRPr lang="tr-TR" dirty="0">
              <a:solidFill>
                <a:schemeClr val="accent6"/>
              </a:solidFill>
            </a:endParaRPr>
          </a:p>
          <a:p>
            <a:r>
              <a:rPr lang="tr-TR" dirty="0"/>
              <a:t>Classic DLL </a:t>
            </a:r>
            <a:r>
              <a:rPr lang="tr-TR" dirty="0" err="1"/>
              <a:t>Injection</a:t>
            </a:r>
            <a:endParaRPr lang="tr-TR" dirty="0"/>
          </a:p>
          <a:p>
            <a:r>
              <a:rPr lang="tr-TR" dirty="0"/>
              <a:t>ATOMBOMBING</a:t>
            </a:r>
          </a:p>
          <a:p>
            <a:r>
              <a:rPr lang="tr-TR" dirty="0"/>
              <a:t>PE </a:t>
            </a:r>
            <a:r>
              <a:rPr lang="tr-TR" dirty="0" err="1"/>
              <a:t>Injection</a:t>
            </a:r>
            <a:endParaRPr lang="tr-TR" dirty="0"/>
          </a:p>
          <a:p>
            <a:r>
              <a:rPr lang="tr-TR" dirty="0" err="1"/>
              <a:t>Thread</a:t>
            </a:r>
            <a:r>
              <a:rPr lang="tr-TR" dirty="0"/>
              <a:t> </a:t>
            </a:r>
            <a:r>
              <a:rPr lang="tr-TR" dirty="0" err="1"/>
              <a:t>Execution</a:t>
            </a:r>
            <a:r>
              <a:rPr lang="tr-TR" dirty="0"/>
              <a:t> </a:t>
            </a:r>
            <a:r>
              <a:rPr lang="tr-TR" dirty="0" err="1"/>
              <a:t>Hijacking</a:t>
            </a:r>
            <a:endParaRPr lang="tr-TR" dirty="0"/>
          </a:p>
          <a:p>
            <a:r>
              <a:rPr lang="tr-TR" dirty="0"/>
              <a:t>SHIMS</a:t>
            </a:r>
          </a:p>
        </p:txBody>
      </p:sp>
    </p:spTree>
    <p:extLst>
      <p:ext uri="{BB962C8B-B14F-4D97-AF65-F5344CB8AC3E}">
        <p14:creationId xmlns:p14="http://schemas.microsoft.com/office/powerpoint/2010/main" val="2873078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FC0425C-2A73-4BD9-A285-EA22C3E44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Reflective</a:t>
            </a:r>
            <a:r>
              <a:rPr lang="tr-TR" dirty="0"/>
              <a:t> DLL </a:t>
            </a:r>
            <a:r>
              <a:rPr lang="tr-TR" dirty="0" err="1"/>
              <a:t>Injection</a:t>
            </a:r>
            <a:endParaRPr lang="tr-TR" dirty="0"/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110F15D4-0100-43BF-A4C9-057E4D902E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182" y="1943100"/>
            <a:ext cx="8369818" cy="491490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0F7B4195-FEF5-485D-ACF1-6D20DBFF41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2006"/>
            <a:ext cx="3466011" cy="2758662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E9C64E2B-8571-4D64-837E-A5C98360D3C6}"/>
              </a:ext>
            </a:extLst>
          </p:cNvPr>
          <p:cNvSpPr txBox="1"/>
          <p:nvPr/>
        </p:nvSpPr>
        <p:spPr>
          <a:xfrm>
            <a:off x="310981" y="2202674"/>
            <a:ext cx="2844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Classic DLL </a:t>
            </a:r>
            <a:r>
              <a:rPr lang="tr-TR" dirty="0" err="1"/>
              <a:t>Injection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57268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131F54B-02FC-42E5-8D3E-C9BA60867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87D1F99-5C75-41AC-B06B-5C5DBD295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AA12E1C1-0591-4716-A929-1A615080F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8" y="1824037"/>
            <a:ext cx="4762500" cy="3209925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122C587A-A057-472B-8CE1-1146E7FF7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0388" y="1824037"/>
            <a:ext cx="5251612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64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9649CD4-5AAC-43DE-A596-87515ED6C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Process</a:t>
            </a:r>
            <a:r>
              <a:rPr lang="tr-TR" dirty="0"/>
              <a:t> </a:t>
            </a:r>
            <a:r>
              <a:rPr lang="tr-TR" dirty="0" err="1"/>
              <a:t>Hollowing</a:t>
            </a:r>
            <a:endParaRPr lang="tr-TR" dirty="0"/>
          </a:p>
        </p:txBody>
      </p:sp>
      <p:pic>
        <p:nvPicPr>
          <p:cNvPr id="1026" name="Picture 2" descr="g1">
            <a:extLst>
              <a:ext uri="{FF2B5EF4-FFF2-40B4-BE49-F238E27FC236}">
                <a16:creationId xmlns:a16="http://schemas.microsoft.com/office/drawing/2014/main" id="{FB912A2A-2770-4BBA-AD64-D173546BC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4"/>
            <a:ext cx="2781300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2">
            <a:extLst>
              <a:ext uri="{FF2B5EF4-FFF2-40B4-BE49-F238E27FC236}">
                <a16:creationId xmlns:a16="http://schemas.microsoft.com/office/drawing/2014/main" id="{8B2D6479-8CE9-464F-AAA6-DA1D5C7CC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3498" y="1825624"/>
            <a:ext cx="2838450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3">
            <a:extLst>
              <a:ext uri="{FF2B5EF4-FFF2-40B4-BE49-F238E27FC236}">
                <a16:creationId xmlns:a16="http://schemas.microsoft.com/office/drawing/2014/main" id="{6055C77F-1AF8-47AF-91CA-1CDCD6473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946" y="1825624"/>
            <a:ext cx="2819400" cy="2047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Düz Ok Bağlayıcısı 4">
            <a:extLst>
              <a:ext uri="{FF2B5EF4-FFF2-40B4-BE49-F238E27FC236}">
                <a16:creationId xmlns:a16="http://schemas.microsoft.com/office/drawing/2014/main" id="{70FCD764-D427-4F7C-B485-BD95EFEB563D}"/>
              </a:ext>
            </a:extLst>
          </p:cNvPr>
          <p:cNvCxnSpPr>
            <a:cxnSpLocks/>
            <a:stCxn id="1026" idx="3"/>
            <a:endCxn id="1028" idx="1"/>
          </p:cNvCxnSpPr>
          <p:nvPr/>
        </p:nvCxnSpPr>
        <p:spPr>
          <a:xfrm>
            <a:off x="3619500" y="2849562"/>
            <a:ext cx="97399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Düz Ok Bağlayıcısı 11">
            <a:extLst>
              <a:ext uri="{FF2B5EF4-FFF2-40B4-BE49-F238E27FC236}">
                <a16:creationId xmlns:a16="http://schemas.microsoft.com/office/drawing/2014/main" id="{EE8603A9-092D-4A0F-9F7A-AC1747B46D04}"/>
              </a:ext>
            </a:extLst>
          </p:cNvPr>
          <p:cNvCxnSpPr>
            <a:cxnSpLocks/>
            <a:stCxn id="1028" idx="3"/>
          </p:cNvCxnSpPr>
          <p:nvPr/>
        </p:nvCxnSpPr>
        <p:spPr>
          <a:xfrm>
            <a:off x="7431948" y="2849562"/>
            <a:ext cx="97399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4" name="Picture 10" descr="g4">
            <a:extLst>
              <a:ext uri="{FF2B5EF4-FFF2-40B4-BE49-F238E27FC236}">
                <a16:creationId xmlns:a16="http://schemas.microsoft.com/office/drawing/2014/main" id="{B7592E76-4128-4ABA-AC92-B9FD478E26F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946" y="4929054"/>
            <a:ext cx="2819400" cy="1928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5">
            <a:extLst>
              <a:ext uri="{FF2B5EF4-FFF2-40B4-BE49-F238E27FC236}">
                <a16:creationId xmlns:a16="http://schemas.microsoft.com/office/drawing/2014/main" id="{8D9C8631-6B81-4469-810A-E5A13F642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3498" y="4895850"/>
            <a:ext cx="283845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Düz Ok Bağlayıcısı 16">
            <a:extLst>
              <a:ext uri="{FF2B5EF4-FFF2-40B4-BE49-F238E27FC236}">
                <a16:creationId xmlns:a16="http://schemas.microsoft.com/office/drawing/2014/main" id="{01D31114-CF78-409F-8F94-09BC7C23D3E1}"/>
              </a:ext>
            </a:extLst>
          </p:cNvPr>
          <p:cNvCxnSpPr>
            <a:cxnSpLocks/>
            <a:stCxn id="1030" idx="2"/>
            <a:endCxn id="1034" idx="0"/>
          </p:cNvCxnSpPr>
          <p:nvPr/>
        </p:nvCxnSpPr>
        <p:spPr>
          <a:xfrm>
            <a:off x="9815646" y="3873498"/>
            <a:ext cx="0" cy="10555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Düz Ok Bağlayıcısı 19">
            <a:extLst>
              <a:ext uri="{FF2B5EF4-FFF2-40B4-BE49-F238E27FC236}">
                <a16:creationId xmlns:a16="http://schemas.microsoft.com/office/drawing/2014/main" id="{4CA83FF8-22B4-46E7-A73A-A7CD9D36A1EF}"/>
              </a:ext>
            </a:extLst>
          </p:cNvPr>
          <p:cNvCxnSpPr>
            <a:cxnSpLocks/>
            <a:stCxn id="1034" idx="1"/>
            <a:endCxn id="1036" idx="3"/>
          </p:cNvCxnSpPr>
          <p:nvPr/>
        </p:nvCxnSpPr>
        <p:spPr>
          <a:xfrm flipH="1" flipV="1">
            <a:off x="7431948" y="5876925"/>
            <a:ext cx="973998" cy="16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B013B896-E696-4A4C-8B6E-E06C3FF6C89D}"/>
              </a:ext>
            </a:extLst>
          </p:cNvPr>
          <p:cNvSpPr txBox="1"/>
          <p:nvPr/>
        </p:nvSpPr>
        <p:spPr>
          <a:xfrm>
            <a:off x="852854" y="3923801"/>
            <a:ext cx="27603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dirty="0" err="1"/>
              <a:t>CreateProcess</a:t>
            </a:r>
            <a:r>
              <a:rPr lang="tr-TR" sz="1400" dirty="0"/>
              <a:t> as </a:t>
            </a:r>
            <a:r>
              <a:rPr lang="tr-TR" sz="1400" dirty="0" err="1"/>
              <a:t>Suspended</a:t>
            </a:r>
            <a:endParaRPr lang="tr-TR" sz="1400" dirty="0"/>
          </a:p>
        </p:txBody>
      </p:sp>
      <p:sp>
        <p:nvSpPr>
          <p:cNvPr id="18" name="Dikdörtgen 17">
            <a:extLst>
              <a:ext uri="{FF2B5EF4-FFF2-40B4-BE49-F238E27FC236}">
                <a16:creationId xmlns:a16="http://schemas.microsoft.com/office/drawing/2014/main" id="{1EC45241-F4BE-4A92-82B2-5250AF5E79A1}"/>
              </a:ext>
            </a:extLst>
          </p:cNvPr>
          <p:cNvSpPr/>
          <p:nvPr/>
        </p:nvSpPr>
        <p:spPr>
          <a:xfrm>
            <a:off x="4926528" y="3923801"/>
            <a:ext cx="21723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400" dirty="0" err="1"/>
              <a:t>NtUnmapViewOfSection</a:t>
            </a:r>
            <a:endParaRPr lang="tr-TR" sz="1400" dirty="0"/>
          </a:p>
        </p:txBody>
      </p:sp>
      <p:sp>
        <p:nvSpPr>
          <p:cNvPr id="19" name="Dikdörtgen 18">
            <a:extLst>
              <a:ext uri="{FF2B5EF4-FFF2-40B4-BE49-F238E27FC236}">
                <a16:creationId xmlns:a16="http://schemas.microsoft.com/office/drawing/2014/main" id="{215862AA-F5AF-4D45-969E-24356E004420}"/>
              </a:ext>
            </a:extLst>
          </p:cNvPr>
          <p:cNvSpPr/>
          <p:nvPr/>
        </p:nvSpPr>
        <p:spPr>
          <a:xfrm>
            <a:off x="8330189" y="3923801"/>
            <a:ext cx="15760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400" dirty="0" err="1"/>
              <a:t>VirtualAllocEx</a:t>
            </a:r>
            <a:endParaRPr lang="tr-TR" sz="1400" dirty="0"/>
          </a:p>
        </p:txBody>
      </p:sp>
      <p:sp>
        <p:nvSpPr>
          <p:cNvPr id="25" name="Dikdörtgen 24">
            <a:extLst>
              <a:ext uri="{FF2B5EF4-FFF2-40B4-BE49-F238E27FC236}">
                <a16:creationId xmlns:a16="http://schemas.microsoft.com/office/drawing/2014/main" id="{58DA7D05-319B-400E-9B10-546B5D357612}"/>
              </a:ext>
            </a:extLst>
          </p:cNvPr>
          <p:cNvSpPr/>
          <p:nvPr/>
        </p:nvSpPr>
        <p:spPr>
          <a:xfrm>
            <a:off x="9815646" y="4621277"/>
            <a:ext cx="19736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400" dirty="0" err="1"/>
              <a:t>WriteProcessMemory</a:t>
            </a:r>
            <a:endParaRPr lang="tr-TR" sz="1400" dirty="0"/>
          </a:p>
        </p:txBody>
      </p:sp>
      <p:sp>
        <p:nvSpPr>
          <p:cNvPr id="26" name="Dikdörtgen 25">
            <a:extLst>
              <a:ext uri="{FF2B5EF4-FFF2-40B4-BE49-F238E27FC236}">
                <a16:creationId xmlns:a16="http://schemas.microsoft.com/office/drawing/2014/main" id="{341F5D99-5013-4BCF-81F7-B8145C05FEF9}"/>
              </a:ext>
            </a:extLst>
          </p:cNvPr>
          <p:cNvSpPr/>
          <p:nvPr/>
        </p:nvSpPr>
        <p:spPr>
          <a:xfrm>
            <a:off x="5125300" y="4621276"/>
            <a:ext cx="17748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400" dirty="0" err="1"/>
              <a:t>SetThreadContext</a:t>
            </a:r>
            <a:endParaRPr lang="tr-TR" sz="1400" dirty="0"/>
          </a:p>
        </p:txBody>
      </p:sp>
    </p:spTree>
    <p:extLst>
      <p:ext uri="{BB962C8B-B14F-4D97-AF65-F5344CB8AC3E}">
        <p14:creationId xmlns:p14="http://schemas.microsoft.com/office/powerpoint/2010/main" val="1034660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29CFAB8-4B54-4B72-AF5D-5537BB483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Process</a:t>
            </a:r>
            <a:r>
              <a:rPr lang="tr-TR" dirty="0"/>
              <a:t> </a:t>
            </a:r>
            <a:r>
              <a:rPr lang="tr-TR" dirty="0" err="1"/>
              <a:t>Doppelgänging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D144A98-0DDC-4AD5-8C25-29442B9F5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531" y="1825625"/>
            <a:ext cx="7564937" cy="5032375"/>
          </a:xfrm>
          <a:prstGeom prst="rect">
            <a:avLst/>
          </a:prstGeom>
        </p:spPr>
      </p:pic>
      <p:sp>
        <p:nvSpPr>
          <p:cNvPr id="7" name="İçerik Yer Tutucusu 6">
            <a:extLst>
              <a:ext uri="{FF2B5EF4-FFF2-40B4-BE49-F238E27FC236}">
                <a16:creationId xmlns:a16="http://schemas.microsoft.com/office/drawing/2014/main" id="{F6BA22BA-3836-4A2E-8EAC-7378EF41A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812721" cy="548459"/>
          </a:xfrm>
        </p:spPr>
        <p:txBody>
          <a:bodyPr/>
          <a:lstStyle/>
          <a:p>
            <a:r>
              <a:rPr lang="tr-TR" dirty="0" err="1"/>
              <a:t>TxF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74515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15B89D9-392D-42B3-A17B-8EE6E682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E7E050D-2A44-4BC0-9451-D101254F3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12290" name="Picture 2" descr="procdopp">
            <a:extLst>
              <a:ext uri="{FF2B5EF4-FFF2-40B4-BE49-F238E27FC236}">
                <a16:creationId xmlns:a16="http://schemas.microsoft.com/office/drawing/2014/main" id="{DDB8B58C-25B1-47D8-A568-FB042A3C9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29550" cy="459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doppmon">
            <a:extLst>
              <a:ext uri="{FF2B5EF4-FFF2-40B4-BE49-F238E27FC236}">
                <a16:creationId xmlns:a16="http://schemas.microsoft.com/office/drawing/2014/main" id="{F9F4F1AA-B489-429C-B8D4-22F00E0F3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795" y="3886200"/>
            <a:ext cx="9761387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742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Özel 11">
      <a:dk1>
        <a:srgbClr val="E7E6E6"/>
      </a:dk1>
      <a:lt1>
        <a:srgbClr val="000000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Özel 1">
      <a:majorFont>
        <a:latin typeface="Bookman Old Style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4786</TotalTime>
  <Words>411</Words>
  <Application>Microsoft Office PowerPoint</Application>
  <PresentationFormat>Geniş ekran</PresentationFormat>
  <Paragraphs>69</Paragraphs>
  <Slides>33</Slides>
  <Notes>11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33</vt:i4>
      </vt:variant>
    </vt:vector>
  </HeadingPairs>
  <TitlesOfParts>
    <vt:vector size="38" baseType="lpstr">
      <vt:lpstr>Arial</vt:lpstr>
      <vt:lpstr>Bookman Old Style</vt:lpstr>
      <vt:lpstr>Calibri</vt:lpstr>
      <vt:lpstr>Consolas</vt:lpstr>
      <vt:lpstr>Office Teması</vt:lpstr>
      <vt:lpstr>Deep Dive to Injection</vt:lpstr>
      <vt:lpstr>./whoami</vt:lpstr>
      <vt:lpstr>Ne anlatacak bu?</vt:lpstr>
      <vt:lpstr>Enjeksiyon Teknikleri</vt:lpstr>
      <vt:lpstr>Reflective DLL Injection</vt:lpstr>
      <vt:lpstr>PowerPoint Sunusu</vt:lpstr>
      <vt:lpstr>Process Hollowing</vt:lpstr>
      <vt:lpstr>Process Doppelgänging</vt:lpstr>
      <vt:lpstr>PowerPoint Sunusu</vt:lpstr>
      <vt:lpstr>Live Memory Forensics?</vt:lpstr>
      <vt:lpstr>Neye ihtiyacımız var?</vt:lpstr>
      <vt:lpstr>VMI</vt:lpstr>
      <vt:lpstr>PowerPoint Sunusu</vt:lpstr>
      <vt:lpstr>Fire</vt:lpstr>
      <vt:lpstr>Start to Hunting</vt:lpstr>
      <vt:lpstr>Process Hollowing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Reflective DLL Injection</vt:lpstr>
      <vt:lpstr>PowerPoint Sunusu</vt:lpstr>
      <vt:lpstr>PowerPoint Sunusu</vt:lpstr>
      <vt:lpstr>Process Doppelganging</vt:lpstr>
      <vt:lpstr>PowerPoint Sunusu</vt:lpstr>
      <vt:lpstr>PowerPoint Sunusu</vt:lpstr>
      <vt:lpstr>PowerPoint Sunusu</vt:lpstr>
      <vt:lpstr>PowerPoint Sunusu</vt:lpstr>
      <vt:lpstr>PowerPoint Sunusu</vt:lpstr>
      <vt:lpstr>SORULAR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 of Sandbox’s Paradise</dc:title>
  <dc:creator>Kağan IŞILDAK</dc:creator>
  <cp:lastModifiedBy>Kağan IŞILDAK</cp:lastModifiedBy>
  <cp:revision>65</cp:revision>
  <dcterms:created xsi:type="dcterms:W3CDTF">2019-09-04T20:30:53Z</dcterms:created>
  <dcterms:modified xsi:type="dcterms:W3CDTF">2019-11-10T11:21:02Z</dcterms:modified>
</cp:coreProperties>
</file>

<file path=docProps/thumbnail.jpeg>
</file>